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j83kHmRo1QEu9IIetfqyJelfZuv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asil Yordan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4E5B21-DCCD-4109-9485-16C9E32E89D9}">
  <a:tblStyle styleId="{054E5B21-DCCD-4109-9485-16C9E32E89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customschemas.google.com/relationships/presentationmetadata" Target="meta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01T12:13:37.658">
    <p:pos x="177" y="198"/>
    <p:text>why it is partially duplicating slide 6? seems better to separate sl 6 again and keep validation here. But add something more to the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PkVsqN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fcdbf3d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efcdbf3d5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fcdbf3d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efcdbf3d55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fcdbf3d5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efcdbf3d55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fcdbf3d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efcdbf3d5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fcdbf3d5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efcdbf3d55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fcdbf3d5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efcdbf3d55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fcdbf3d5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efcdbf3d55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fcdbf3d5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efcdbf3d55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fcdbf3d5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efcdbf3d55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fcdbf3d5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efcdbf3d55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6dab563f9ba43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e6dab563f9ba43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6dab563f9ba43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e6dab563f9ba43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6dab563f9ba43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e6dab563f9ba43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cdbf3d5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efcdbf3d5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fcdbf3d5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efcdbf3d55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fcdbf3d5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efcdbf3d55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efcdbf3d5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efcdbf3d55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fcdbf3d5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efcdbf3d55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fcdbf3d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efcdbf3d5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fcdbf3d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efcdbf3d5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6dab563f9ba4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e6dab563f9ba43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fcdbf3d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efcdbf3d55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fcdbf3d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efcdbf3d5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fcdbf3d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efcdbf3d5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fcdbf3d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efcdbf3d5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7" name="Google Shape;29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8" name="Google Shape;29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5" name="Google Shape;30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7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12" name="Google Shape;12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7"/>
          <p:cNvSpPr txBox="1"/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"/>
          <p:cNvSpPr txBox="1"/>
          <p:nvPr>
            <p:ph idx="1" type="subTitle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titolo">
  <p:cSld name="1_Diapositiva titol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" type="body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9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Cognome</a:t>
            </a:r>
            <a:r>
              <a:rPr b="1" lang="it-IT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assoc.prof. ABC Dept.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48007" y="1089904"/>
            <a:ext cx="9036648" cy="180000"/>
            <a:chOff x="1218340" y="275867"/>
            <a:chExt cx="17715122" cy="567843"/>
          </a:xfrm>
        </p:grpSpPr>
        <p:cxnSp>
          <p:nvCxnSpPr>
            <p:cNvPr id="142" name="Google Shape;142;p9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9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9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9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9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9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9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9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9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9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9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9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9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9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9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9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9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9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9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9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9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9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9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9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9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9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9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9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9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9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9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9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9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9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9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9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9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9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9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9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9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9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9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9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9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9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9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9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9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9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9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9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Y:\IMMAGINE _COORDINATA_2014\PPT\modello1\loghi_PNG\03_Polimi_logotipo_bandiera-1riga.png" id="262" name="Google Shape;2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6" name="Google Shape;26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2" name="Google Shape;272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3" name="Google Shape;2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0" name="Google Shape;280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2" name="Google Shape;28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b="14682" l="0" r="0" t="17598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"/>
          <p:cNvSpPr txBox="1"/>
          <p:nvPr>
            <p:ph idx="4294967295"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"/>
          <p:cNvSpPr txBox="1"/>
          <p:nvPr>
            <p:ph idx="4294967295" type="subTitle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it-I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IMMAGINE _COORDINATA_2014\LOGO_UFFICIALE\01_Polimi_centrato\eps\01_Polimi_centrato_COL_negativo.png" id="327" name="Google Shape;3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0" name="Google Shape;330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1"/>
          <p:cNvSpPr txBox="1"/>
          <p:nvPr/>
        </p:nvSpPr>
        <p:spPr>
          <a:xfrm>
            <a:off x="641525" y="4149725"/>
            <a:ext cx="74853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90"/>
              <a:buFont typeface="Arial"/>
              <a:buNone/>
            </a:pPr>
            <a:r>
              <a:rPr b="1" lang="it-IT" sz="2890">
                <a:solidFill>
                  <a:schemeClr val="lt1"/>
                </a:solidFill>
              </a:rPr>
              <a:t>Amazon Forest Monitoring using the U-Net Fully Convolutional Neural Network</a:t>
            </a:r>
            <a:endParaRPr b="1" i="0" sz="289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000">
                <a:solidFill>
                  <a:schemeClr val="lt1"/>
                </a:solidFill>
              </a:rPr>
              <a:t>Master of Science in Geoinformatics Engineering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000">
                <a:solidFill>
                  <a:schemeClr val="lt1"/>
                </a:solidFill>
              </a:rPr>
              <a:t>Angelly de Jesus Pugliese Viloria - 10700460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lt1"/>
                </a:solidFill>
              </a:rPr>
              <a:t>Supervisor: Professor Maria Brovelli, Ph.D.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lt1"/>
                </a:solidFill>
              </a:rPr>
              <a:t>Co-supervisor: Eng. Vasil Yordanov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fcdbf3d55_0_63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Methodology - prediction</a:t>
            </a:r>
            <a:endParaRPr sz="2500"/>
          </a:p>
        </p:txBody>
      </p:sp>
      <p:sp>
        <p:nvSpPr>
          <p:cNvPr id="518" name="Google Shape;518;gefcdbf3d55_0_63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19" name="Google Shape;519;gefcdbf3d55_0_63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gefcdbf3d5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00" y="1326100"/>
            <a:ext cx="7540200" cy="4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fcdbf3d55_0_73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Methodology - validation</a:t>
            </a:r>
            <a:endParaRPr sz="2500"/>
          </a:p>
        </p:txBody>
      </p:sp>
      <p:sp>
        <p:nvSpPr>
          <p:cNvPr id="526" name="Google Shape;526;gefcdbf3d55_0_73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User’s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Producer’s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Overall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Kappa index</a:t>
            </a:r>
            <a:endParaRPr/>
          </a:p>
        </p:txBody>
      </p:sp>
      <p:sp>
        <p:nvSpPr>
          <p:cNvPr id="527" name="Google Shape;527;gefcdbf3d55_0_73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fcdbf3d55_0_79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</a:t>
            </a:r>
            <a:endParaRPr sz="2500"/>
          </a:p>
        </p:txBody>
      </p:sp>
      <p:sp>
        <p:nvSpPr>
          <p:cNvPr id="533" name="Google Shape;533;gefcdbf3d55_0_79"/>
          <p:cNvSpPr txBox="1"/>
          <p:nvPr>
            <p:ph idx="1" type="body"/>
          </p:nvPr>
        </p:nvSpPr>
        <p:spPr>
          <a:xfrm>
            <a:off x="177850" y="2226663"/>
            <a:ext cx="39777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Kernel size -&gt; patch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Size of the </a:t>
            </a:r>
            <a:r>
              <a:rPr lang="it-IT"/>
              <a:t>training</a:t>
            </a:r>
            <a:r>
              <a:rPr lang="it-IT"/>
              <a:t> and testing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Diversity of the training patches</a:t>
            </a:r>
            <a:endParaRPr/>
          </a:p>
        </p:txBody>
      </p:sp>
      <p:sp>
        <p:nvSpPr>
          <p:cNvPr id="534" name="Google Shape;534;gefcdbf3d55_0_79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efcdbf3d5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1175"/>
            <a:ext cx="4337382" cy="35156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6" name="Google Shape;536;gefcdbf3d55_0_79"/>
          <p:cNvSpPr txBox="1"/>
          <p:nvPr/>
        </p:nvSpPr>
        <p:spPr>
          <a:xfrm>
            <a:off x="4804038" y="5348900"/>
            <a:ext cx="3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kernel size and sampling point neighborhood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fcdbf3d55_0_85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</p:txBody>
      </p:sp>
      <p:sp>
        <p:nvSpPr>
          <p:cNvPr id="542" name="Google Shape;542;gefcdbf3d55_0_85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43" name="Google Shape;543;gefcdbf3d55_0_85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4" name="Google Shape;544;gefcdbf3d55_0_85"/>
          <p:cNvGraphicFramePr/>
          <p:nvPr/>
        </p:nvGraphicFramePr>
        <p:xfrm>
          <a:off x="1113100" y="13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{054E5B21-DCCD-4109-9485-16C9E32E89D9}</a:tableStyleId>
              </a:tblPr>
              <a:tblGrid>
                <a:gridCol w="2213100"/>
                <a:gridCol w="2213100"/>
                <a:gridCol w="2213100"/>
              </a:tblGrid>
              <a:tr h="36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Kernel size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Training data size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Testing data size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64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3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/>
                        <a:t>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fcdbf3d55_0_92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550" name="Google Shape;550;gefcdbf3d55_0_92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51" name="Google Shape;551;gefcdbf3d55_0_92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gefcdbf3d55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75" y="1281250"/>
            <a:ext cx="6852649" cy="4845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fcdbf3d55_0_114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558" name="Google Shape;558;gefcdbf3d55_0_114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59" name="Google Shape;559;gefcdbf3d55_0_114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gefcdbf3d55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45" y="1342000"/>
            <a:ext cx="6766710" cy="4784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fcdbf3d55_0_122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566" name="Google Shape;566;gefcdbf3d55_0_122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67" name="Google Shape;567;gefcdbf3d55_0_122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gefcdbf3d55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94" y="1321462"/>
            <a:ext cx="6795812" cy="4804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fcdbf3d55_0_130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574" name="Google Shape;574;gefcdbf3d55_0_130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75" name="Google Shape;575;gefcdbf3d55_0_130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gefcdbf3d55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18" y="1323913"/>
            <a:ext cx="6792366" cy="480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fcdbf3d55_0_138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582" name="Google Shape;582;gefcdbf3d55_0_138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gefcdbf3d55_0_138"/>
          <p:cNvPicPr preferRelativeResize="0"/>
          <p:nvPr/>
        </p:nvPicPr>
        <p:blipFill rotWithShape="1">
          <a:blip r:embed="rId3">
            <a:alphaModFix/>
          </a:blip>
          <a:srcRect b="3114" l="1077" r="64382" t="3636"/>
          <a:stretch/>
        </p:blipFill>
        <p:spPr>
          <a:xfrm>
            <a:off x="3287250" y="1318921"/>
            <a:ext cx="2088299" cy="21694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4" name="Google Shape;584;gefcdbf3d55_0_138"/>
          <p:cNvPicPr preferRelativeResize="0"/>
          <p:nvPr/>
        </p:nvPicPr>
        <p:blipFill rotWithShape="1">
          <a:blip r:embed="rId3">
            <a:alphaModFix/>
          </a:blip>
          <a:srcRect b="3114" l="64586" r="0" t="3636"/>
          <a:stretch/>
        </p:blipFill>
        <p:spPr>
          <a:xfrm>
            <a:off x="3350400" y="3611467"/>
            <a:ext cx="2020325" cy="20510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gefcdbf3d55_0_138"/>
          <p:cNvPicPr preferRelativeResize="0"/>
          <p:nvPr/>
        </p:nvPicPr>
        <p:blipFill rotWithShape="1">
          <a:blip r:embed="rId4">
            <a:alphaModFix/>
          </a:blip>
          <a:srcRect b="50000" l="0" r="64032" t="24941"/>
          <a:stretch/>
        </p:blipFill>
        <p:spPr>
          <a:xfrm>
            <a:off x="281400" y="1318915"/>
            <a:ext cx="2088300" cy="20703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6" name="Google Shape;586;gefcdbf3d55_0_138"/>
          <p:cNvPicPr preferRelativeResize="0"/>
          <p:nvPr/>
        </p:nvPicPr>
        <p:blipFill rotWithShape="1">
          <a:blip r:embed="rId4">
            <a:alphaModFix/>
          </a:blip>
          <a:srcRect b="50000" l="64079" r="0" t="24941"/>
          <a:stretch/>
        </p:blipFill>
        <p:spPr>
          <a:xfrm>
            <a:off x="281388" y="3600468"/>
            <a:ext cx="2088300" cy="20730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7" name="Google Shape;587;gefcdbf3d55_0_138"/>
          <p:cNvPicPr preferRelativeResize="0"/>
          <p:nvPr/>
        </p:nvPicPr>
        <p:blipFill rotWithShape="1">
          <a:blip r:embed="rId5">
            <a:alphaModFix/>
          </a:blip>
          <a:srcRect b="0" l="0" r="63563" t="0"/>
          <a:stretch/>
        </p:blipFill>
        <p:spPr>
          <a:xfrm>
            <a:off x="6293100" y="1353996"/>
            <a:ext cx="2136976" cy="20993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8" name="Google Shape;588;gefcdbf3d55_0_138"/>
          <p:cNvPicPr preferRelativeResize="0"/>
          <p:nvPr/>
        </p:nvPicPr>
        <p:blipFill rotWithShape="1">
          <a:blip r:embed="rId5">
            <a:alphaModFix/>
          </a:blip>
          <a:srcRect b="0" l="65070" r="0" t="0"/>
          <a:stretch/>
        </p:blipFill>
        <p:spPr>
          <a:xfrm>
            <a:off x="6351429" y="3601825"/>
            <a:ext cx="2020317" cy="207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gefcdbf3d55_0_138"/>
          <p:cNvSpPr txBox="1"/>
          <p:nvPr/>
        </p:nvSpPr>
        <p:spPr>
          <a:xfrm>
            <a:off x="717900" y="5785625"/>
            <a:ext cx="12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Kernel 64</a:t>
            </a:r>
            <a:endParaRPr/>
          </a:p>
        </p:txBody>
      </p:sp>
      <p:sp>
        <p:nvSpPr>
          <p:cNvPr id="590" name="Google Shape;590;gefcdbf3d55_0_138"/>
          <p:cNvSpPr txBox="1"/>
          <p:nvPr/>
        </p:nvSpPr>
        <p:spPr>
          <a:xfrm>
            <a:off x="3747275" y="5785625"/>
            <a:ext cx="12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Kernel 32</a:t>
            </a:r>
            <a:endParaRPr/>
          </a:p>
        </p:txBody>
      </p:sp>
      <p:sp>
        <p:nvSpPr>
          <p:cNvPr id="591" name="Google Shape;591;gefcdbf3d55_0_138"/>
          <p:cNvSpPr txBox="1"/>
          <p:nvPr/>
        </p:nvSpPr>
        <p:spPr>
          <a:xfrm>
            <a:off x="6776650" y="5785625"/>
            <a:ext cx="12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Kernel 16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fcdbf3d55_0_98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 - kernel and dataset size</a:t>
            </a:r>
            <a:endParaRPr sz="2500"/>
          </a:p>
        </p:txBody>
      </p:sp>
      <p:sp>
        <p:nvSpPr>
          <p:cNvPr id="597" name="Google Shape;597;gefcdbf3d55_0_98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98" name="Google Shape;598;gefcdbf3d55_0_98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gefcdbf3d55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0" y="1307550"/>
            <a:ext cx="7793100" cy="48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"/>
          <p:cNvSpPr txBox="1"/>
          <p:nvPr>
            <p:ph type="title"/>
          </p:nvPr>
        </p:nvSpPr>
        <p:spPr>
          <a:xfrm>
            <a:off x="457200" y="33319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Contents</a:t>
            </a:r>
            <a:endParaRPr sz="2500"/>
          </a:p>
        </p:txBody>
      </p:sp>
      <p:sp>
        <p:nvSpPr>
          <p:cNvPr id="457" name="Google Shape;457;p4"/>
          <p:cNvSpPr txBox="1"/>
          <p:nvPr>
            <p:ph idx="1" type="body"/>
          </p:nvPr>
        </p:nvSpPr>
        <p:spPr>
          <a:xfrm>
            <a:off x="2336700" y="1824425"/>
            <a:ext cx="44706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Introduction and case of study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Tools and technologies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Results and discussion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Conclusion</a:t>
            </a:r>
            <a:endParaRPr/>
          </a:p>
        </p:txBody>
      </p:sp>
      <p:sp>
        <p:nvSpPr>
          <p:cNvPr id="458" name="Google Shape;458;p4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6dab563f9ba431_46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 - diversity of the training patches</a:t>
            </a:r>
            <a:endParaRPr sz="2500"/>
          </a:p>
        </p:txBody>
      </p:sp>
      <p:sp>
        <p:nvSpPr>
          <p:cNvPr id="605" name="Google Shape;605;ge6dab563f9ba431_46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Three different datasets were considered: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Non-diverse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Dataset with high diversity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Dataset with symmetrically distributed diversity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How is diversity computed?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Shannon index, to measure diversity regardless of the spatial distribution.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Joint counts, to measure the quantity of forest-forest (BB), non-forest-non-forest (WW), and forest-non-forest (BW/WB).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Dispersion index, computed from joint counts BW/(WW+BB+BW)</a:t>
            </a:r>
            <a:endParaRPr/>
          </a:p>
        </p:txBody>
      </p:sp>
      <p:sp>
        <p:nvSpPr>
          <p:cNvPr id="606" name="Google Shape;606;ge6dab563f9ba431_46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6dab563f9ba431_39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 - diversity of the training patches</a:t>
            </a:r>
            <a:endParaRPr sz="2500"/>
          </a:p>
        </p:txBody>
      </p:sp>
      <p:sp>
        <p:nvSpPr>
          <p:cNvPr id="612" name="Google Shape;612;ge6dab563f9ba431_39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13" name="Google Shape;613;ge6dab563f9ba431_39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ge6dab563f9ba43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50" y="1454500"/>
            <a:ext cx="3666549" cy="227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5" name="Google Shape;615;ge6dab563f9ba43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725" y="3854073"/>
            <a:ext cx="3666549" cy="22722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6" name="Google Shape;616;ge6dab563f9ba431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425" y="1454511"/>
            <a:ext cx="3666549" cy="22722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6dab563f9ba431_56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Parameter tuning - diversity of the training patches</a:t>
            </a:r>
            <a:endParaRPr sz="2500"/>
          </a:p>
        </p:txBody>
      </p:sp>
      <p:sp>
        <p:nvSpPr>
          <p:cNvPr id="622" name="Google Shape;622;ge6dab563f9ba431_56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23" name="Google Shape;623;ge6dab563f9ba431_56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4" name="Google Shape;624;ge6dab563f9ba431_56"/>
          <p:cNvGraphicFramePr/>
          <p:nvPr/>
        </p:nvGraphicFramePr>
        <p:xfrm>
          <a:off x="474313" y="16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{054E5B21-DCCD-4109-9485-16C9E32E89D9}</a:tableStyleId>
              </a:tblPr>
              <a:tblGrid>
                <a:gridCol w="1639075"/>
                <a:gridCol w="1639075"/>
                <a:gridCol w="1639075"/>
                <a:gridCol w="1639075"/>
                <a:gridCol w="1639075"/>
              </a:tblGrid>
              <a:tr h="5962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Dataset comparison</a:t>
                      </a:r>
                      <a:endParaRPr b="1" i="1" sz="10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Landsat 8 2019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Landsat 8 2015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733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Overall accuracy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Kappa Index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Overall accuracy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Kappa Index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Dataset with low diversity</a:t>
                      </a:r>
                      <a:endParaRPr b="1" i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0.7849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0.5686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0.7877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0.5754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6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Dataset with high diversity</a:t>
                      </a:r>
                      <a:endParaRPr b="1" i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0.9474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0.8946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0.9651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0.9302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6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-IT" sz="1000"/>
                        <a:t>Symmetrically diverse dataset</a:t>
                      </a:r>
                      <a:endParaRPr b="1" i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0.9474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0.8946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0.9587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/>
                        <a:t>0.9174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fcdbf3d55_0_104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Results - classifications Landsat 5</a:t>
            </a:r>
            <a:endParaRPr sz="2500"/>
          </a:p>
        </p:txBody>
      </p:sp>
      <p:sp>
        <p:nvSpPr>
          <p:cNvPr id="630" name="Google Shape;630;gefcdbf3d55_0_104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gefcdbf3d55_0_104"/>
          <p:cNvPicPr preferRelativeResize="0"/>
          <p:nvPr/>
        </p:nvPicPr>
        <p:blipFill rotWithShape="1">
          <a:blip r:embed="rId3">
            <a:alphaModFix/>
          </a:blip>
          <a:srcRect b="10841" l="0" r="22738" t="0"/>
          <a:stretch/>
        </p:blipFill>
        <p:spPr>
          <a:xfrm>
            <a:off x="313988" y="1743775"/>
            <a:ext cx="2475551" cy="20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efcdbf3d55_0_104"/>
          <p:cNvPicPr preferRelativeResize="0"/>
          <p:nvPr/>
        </p:nvPicPr>
        <p:blipFill rotWithShape="1">
          <a:blip r:embed="rId4">
            <a:alphaModFix/>
          </a:blip>
          <a:srcRect b="10999" l="1594" r="23189" t="1358"/>
          <a:stretch/>
        </p:blipFill>
        <p:spPr>
          <a:xfrm>
            <a:off x="3222838" y="1733924"/>
            <a:ext cx="2475551" cy="20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efcdbf3d55_0_104"/>
          <p:cNvPicPr preferRelativeResize="0"/>
          <p:nvPr/>
        </p:nvPicPr>
        <p:blipFill rotWithShape="1">
          <a:blip r:embed="rId5">
            <a:alphaModFix/>
          </a:blip>
          <a:srcRect b="10424" l="2093" r="23128" t="2490"/>
          <a:stretch/>
        </p:blipFill>
        <p:spPr>
          <a:xfrm>
            <a:off x="6131700" y="1734425"/>
            <a:ext cx="2475551" cy="2038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efcdbf3d55_0_104"/>
          <p:cNvSpPr txBox="1"/>
          <p:nvPr/>
        </p:nvSpPr>
        <p:spPr>
          <a:xfrm>
            <a:off x="600600" y="3980725"/>
            <a:ext cx="16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2000 Landsat 5</a:t>
            </a:r>
            <a:endParaRPr b="1"/>
          </a:p>
        </p:txBody>
      </p:sp>
      <p:sp>
        <p:nvSpPr>
          <p:cNvPr id="635" name="Google Shape;635;gefcdbf3d55_0_104"/>
          <p:cNvSpPr txBox="1"/>
          <p:nvPr/>
        </p:nvSpPr>
        <p:spPr>
          <a:xfrm>
            <a:off x="3629625" y="3980725"/>
            <a:ext cx="16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2005</a:t>
            </a:r>
            <a:r>
              <a:rPr b="1" lang="it-IT">
                <a:solidFill>
                  <a:schemeClr val="dk1"/>
                </a:solidFill>
              </a:rPr>
              <a:t> Landsat 5</a:t>
            </a:r>
            <a:endParaRPr b="1"/>
          </a:p>
        </p:txBody>
      </p:sp>
      <p:sp>
        <p:nvSpPr>
          <p:cNvPr id="636" name="Google Shape;636;gefcdbf3d55_0_104"/>
          <p:cNvSpPr txBox="1"/>
          <p:nvPr/>
        </p:nvSpPr>
        <p:spPr>
          <a:xfrm>
            <a:off x="6538475" y="3980725"/>
            <a:ext cx="166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2010</a:t>
            </a:r>
            <a:r>
              <a:rPr b="1" lang="it-IT">
                <a:solidFill>
                  <a:schemeClr val="dk1"/>
                </a:solidFill>
              </a:rPr>
              <a:t> Landsat 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Overall accuracy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0.93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Kappa 0.92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gefcdbf3d55_0_104"/>
          <p:cNvCxnSpPr/>
          <p:nvPr/>
        </p:nvCxnSpPr>
        <p:spPr>
          <a:xfrm flipH="1" rot="10800000">
            <a:off x="0" y="3934950"/>
            <a:ext cx="9154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gefcdbf3d55_0_104"/>
          <p:cNvSpPr/>
          <p:nvPr/>
        </p:nvSpPr>
        <p:spPr>
          <a:xfrm>
            <a:off x="4394325" y="3886650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efcdbf3d55_0_104"/>
          <p:cNvSpPr/>
          <p:nvPr/>
        </p:nvSpPr>
        <p:spPr>
          <a:xfrm>
            <a:off x="7303175" y="3886650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efcdbf3d55_0_104"/>
          <p:cNvSpPr/>
          <p:nvPr/>
        </p:nvSpPr>
        <p:spPr>
          <a:xfrm>
            <a:off x="1365300" y="3886638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efcdbf3d55_0_104"/>
          <p:cNvSpPr/>
          <p:nvPr/>
        </p:nvSpPr>
        <p:spPr>
          <a:xfrm>
            <a:off x="167675" y="5466275"/>
            <a:ext cx="132600" cy="1287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efcdbf3d55_0_104"/>
          <p:cNvSpPr/>
          <p:nvPr/>
        </p:nvSpPr>
        <p:spPr>
          <a:xfrm>
            <a:off x="167675" y="5820850"/>
            <a:ext cx="132600" cy="12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efcdbf3d55_0_104"/>
          <p:cNvSpPr txBox="1"/>
          <p:nvPr/>
        </p:nvSpPr>
        <p:spPr>
          <a:xfrm>
            <a:off x="503025" y="5330525"/>
            <a:ext cx="8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</a:t>
            </a:r>
            <a:endParaRPr/>
          </a:p>
        </p:txBody>
      </p:sp>
      <p:sp>
        <p:nvSpPr>
          <p:cNvPr id="644" name="Google Shape;644;gefcdbf3d55_0_104"/>
          <p:cNvSpPr txBox="1"/>
          <p:nvPr/>
        </p:nvSpPr>
        <p:spPr>
          <a:xfrm>
            <a:off x="503025" y="568510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Non-forest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fcdbf3d55_0_152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Results - classifications Landsat 8 and Sentinel 2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650" name="Google Shape;650;gefcdbf3d55_0_152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gefcdbf3d55_0_152"/>
          <p:cNvPicPr preferRelativeResize="0"/>
          <p:nvPr/>
        </p:nvPicPr>
        <p:blipFill rotWithShape="1">
          <a:blip r:embed="rId3">
            <a:alphaModFix/>
          </a:blip>
          <a:srcRect b="11241" l="702" r="23768" t="2417"/>
          <a:stretch/>
        </p:blipFill>
        <p:spPr>
          <a:xfrm>
            <a:off x="281397" y="1709987"/>
            <a:ext cx="2516081" cy="203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efcdbf3d55_0_152"/>
          <p:cNvPicPr preferRelativeResize="0"/>
          <p:nvPr/>
        </p:nvPicPr>
        <p:blipFill rotWithShape="1">
          <a:blip r:embed="rId4">
            <a:alphaModFix/>
          </a:blip>
          <a:srcRect b="10810" l="1174" r="23529" t="2005"/>
          <a:stretch/>
        </p:blipFill>
        <p:spPr>
          <a:xfrm>
            <a:off x="3222850" y="1696915"/>
            <a:ext cx="2516076" cy="205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efcdbf3d55_0_152"/>
          <p:cNvPicPr preferRelativeResize="0"/>
          <p:nvPr/>
        </p:nvPicPr>
        <p:blipFill rotWithShape="1">
          <a:blip r:embed="rId5">
            <a:alphaModFix/>
          </a:blip>
          <a:srcRect b="10916" l="1846" r="23083" t="2720"/>
          <a:stretch/>
        </p:blipFill>
        <p:spPr>
          <a:xfrm>
            <a:off x="6164300" y="1703422"/>
            <a:ext cx="2516076" cy="204683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efcdbf3d55_0_152"/>
          <p:cNvSpPr txBox="1"/>
          <p:nvPr/>
        </p:nvSpPr>
        <p:spPr>
          <a:xfrm>
            <a:off x="886438" y="4127650"/>
            <a:ext cx="167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2015 Landsat 8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Overall accuracy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0.99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Kappa 0.98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efcdbf3d55_0_152"/>
          <p:cNvSpPr txBox="1"/>
          <p:nvPr/>
        </p:nvSpPr>
        <p:spPr>
          <a:xfrm>
            <a:off x="3624450" y="4127650"/>
            <a:ext cx="189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2019 Landsat 8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Overall accuracy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0.96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Kappa 0.96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efcdbf3d55_0_152"/>
          <p:cNvSpPr txBox="1"/>
          <p:nvPr/>
        </p:nvSpPr>
        <p:spPr>
          <a:xfrm>
            <a:off x="6587138" y="4127650"/>
            <a:ext cx="167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Sentinel 2 </a:t>
            </a:r>
            <a:r>
              <a:rPr b="1" lang="it-IT"/>
              <a:t>2019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Overall accuracy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0.96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Kappa 0.96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efcdbf3d55_0_152"/>
          <p:cNvSpPr/>
          <p:nvPr/>
        </p:nvSpPr>
        <p:spPr>
          <a:xfrm>
            <a:off x="1473138" y="3871325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efcdbf3d55_0_152"/>
          <p:cNvSpPr/>
          <p:nvPr/>
        </p:nvSpPr>
        <p:spPr>
          <a:xfrm>
            <a:off x="4414588" y="3877850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efcdbf3d55_0_152"/>
          <p:cNvSpPr/>
          <p:nvPr/>
        </p:nvSpPr>
        <p:spPr>
          <a:xfrm>
            <a:off x="7356050" y="3874600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gefcdbf3d55_0_152"/>
          <p:cNvCxnSpPr/>
          <p:nvPr/>
        </p:nvCxnSpPr>
        <p:spPr>
          <a:xfrm flipH="1" rot="10800000">
            <a:off x="-13350" y="3927575"/>
            <a:ext cx="91707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gefcdbf3d55_0_152"/>
          <p:cNvSpPr/>
          <p:nvPr/>
        </p:nvSpPr>
        <p:spPr>
          <a:xfrm>
            <a:off x="167675" y="5466275"/>
            <a:ext cx="132600" cy="1287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efcdbf3d55_0_152"/>
          <p:cNvSpPr/>
          <p:nvPr/>
        </p:nvSpPr>
        <p:spPr>
          <a:xfrm>
            <a:off x="167675" y="5820850"/>
            <a:ext cx="132600" cy="12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efcdbf3d55_0_152"/>
          <p:cNvSpPr txBox="1"/>
          <p:nvPr/>
        </p:nvSpPr>
        <p:spPr>
          <a:xfrm>
            <a:off x="503025" y="5330525"/>
            <a:ext cx="8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</a:t>
            </a:r>
            <a:endParaRPr/>
          </a:p>
        </p:txBody>
      </p:sp>
      <p:sp>
        <p:nvSpPr>
          <p:cNvPr id="664" name="Google Shape;664;gefcdbf3d55_0_152"/>
          <p:cNvSpPr txBox="1"/>
          <p:nvPr/>
        </p:nvSpPr>
        <p:spPr>
          <a:xfrm>
            <a:off x="503025" y="568510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Non-forest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fcdbf3d55_0_202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Results - forest change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670" name="Google Shape;670;gefcdbf3d55_0_202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efcdbf3d55_0_202"/>
          <p:cNvSpPr txBox="1"/>
          <p:nvPr/>
        </p:nvSpPr>
        <p:spPr>
          <a:xfrm>
            <a:off x="1341788" y="4490075"/>
            <a:ext cx="167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2000-2005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Loss: 4052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Gain: 623 km²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efcdbf3d55_0_202"/>
          <p:cNvSpPr txBox="1"/>
          <p:nvPr/>
        </p:nvSpPr>
        <p:spPr>
          <a:xfrm>
            <a:off x="6019263" y="4497050"/>
            <a:ext cx="167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2005-2010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Loss: 2101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Gain: 1407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efcdbf3d55_0_202"/>
          <p:cNvSpPr/>
          <p:nvPr/>
        </p:nvSpPr>
        <p:spPr>
          <a:xfrm>
            <a:off x="2110700" y="4192463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efcdbf3d55_0_202"/>
          <p:cNvSpPr/>
          <p:nvPr/>
        </p:nvSpPr>
        <p:spPr>
          <a:xfrm>
            <a:off x="6788163" y="4192475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gefcdbf3d55_0_202"/>
          <p:cNvCxnSpPr/>
          <p:nvPr/>
        </p:nvCxnSpPr>
        <p:spPr>
          <a:xfrm flipH="1" rot="10800000">
            <a:off x="-13350" y="4248713"/>
            <a:ext cx="91707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6" name="Google Shape;676;gefcdbf3d55_0_202"/>
          <p:cNvPicPr preferRelativeResize="0"/>
          <p:nvPr/>
        </p:nvPicPr>
        <p:blipFill rotWithShape="1">
          <a:blip r:embed="rId3">
            <a:alphaModFix/>
          </a:blip>
          <a:srcRect b="10829" l="1131" r="23430" t="1481"/>
          <a:stretch/>
        </p:blipFill>
        <p:spPr>
          <a:xfrm>
            <a:off x="485500" y="1307937"/>
            <a:ext cx="3383025" cy="278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efcdbf3d55_0_202"/>
          <p:cNvPicPr preferRelativeResize="0"/>
          <p:nvPr/>
        </p:nvPicPr>
        <p:blipFill rotWithShape="1">
          <a:blip r:embed="rId4">
            <a:alphaModFix/>
          </a:blip>
          <a:srcRect b="11004" l="994" r="23653" t="1306"/>
          <a:stretch/>
        </p:blipFill>
        <p:spPr>
          <a:xfrm rot="10800000">
            <a:off x="5146239" y="1292599"/>
            <a:ext cx="3416474" cy="281120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efcdbf3d55_0_202"/>
          <p:cNvSpPr/>
          <p:nvPr/>
        </p:nvSpPr>
        <p:spPr>
          <a:xfrm>
            <a:off x="177850" y="5445650"/>
            <a:ext cx="132600" cy="1287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efcdbf3d55_0_202"/>
          <p:cNvSpPr/>
          <p:nvPr/>
        </p:nvSpPr>
        <p:spPr>
          <a:xfrm>
            <a:off x="177850" y="5710100"/>
            <a:ext cx="132600" cy="1287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efcdbf3d55_0_202"/>
          <p:cNvSpPr txBox="1"/>
          <p:nvPr/>
        </p:nvSpPr>
        <p:spPr>
          <a:xfrm>
            <a:off x="386300" y="530990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 gain</a:t>
            </a:r>
            <a:endParaRPr/>
          </a:p>
        </p:txBody>
      </p:sp>
      <p:sp>
        <p:nvSpPr>
          <p:cNvPr id="681" name="Google Shape;681;gefcdbf3d55_0_202"/>
          <p:cNvSpPr txBox="1"/>
          <p:nvPr/>
        </p:nvSpPr>
        <p:spPr>
          <a:xfrm>
            <a:off x="386300" y="557435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 change</a:t>
            </a:r>
            <a:endParaRPr/>
          </a:p>
        </p:txBody>
      </p:sp>
      <p:sp>
        <p:nvSpPr>
          <p:cNvPr id="682" name="Google Shape;682;gefcdbf3d55_0_202"/>
          <p:cNvSpPr/>
          <p:nvPr/>
        </p:nvSpPr>
        <p:spPr>
          <a:xfrm>
            <a:off x="177850" y="5907413"/>
            <a:ext cx="132600" cy="1287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efcdbf3d55_0_202"/>
          <p:cNvSpPr txBox="1"/>
          <p:nvPr/>
        </p:nvSpPr>
        <p:spPr>
          <a:xfrm>
            <a:off x="386300" y="5771663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 loss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fcdbf3d55_0_221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Results - forest change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689" name="Google Shape;689;gefcdbf3d55_0_221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efcdbf3d55_0_221"/>
          <p:cNvSpPr txBox="1"/>
          <p:nvPr/>
        </p:nvSpPr>
        <p:spPr>
          <a:xfrm>
            <a:off x="1341788" y="4490075"/>
            <a:ext cx="167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2010-2015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Loss: 2139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Gain: 825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efcdbf3d55_0_221"/>
          <p:cNvSpPr txBox="1"/>
          <p:nvPr/>
        </p:nvSpPr>
        <p:spPr>
          <a:xfrm>
            <a:off x="6019263" y="4497050"/>
            <a:ext cx="167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2015-2019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Loss: 2101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Gain: 839 km²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efcdbf3d55_0_221"/>
          <p:cNvSpPr/>
          <p:nvPr/>
        </p:nvSpPr>
        <p:spPr>
          <a:xfrm>
            <a:off x="2110700" y="4192463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efcdbf3d55_0_221"/>
          <p:cNvSpPr/>
          <p:nvPr/>
        </p:nvSpPr>
        <p:spPr>
          <a:xfrm>
            <a:off x="6788163" y="4192475"/>
            <a:ext cx="132600" cy="128700"/>
          </a:xfrm>
          <a:prstGeom prst="flowChartConnector">
            <a:avLst/>
          </a:prstGeom>
          <a:solidFill>
            <a:srgbClr val="728F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gefcdbf3d55_0_221"/>
          <p:cNvCxnSpPr/>
          <p:nvPr/>
        </p:nvCxnSpPr>
        <p:spPr>
          <a:xfrm flipH="1" rot="10800000">
            <a:off x="-13350" y="4248713"/>
            <a:ext cx="91707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5" name="Google Shape;695;gefcdbf3d55_0_221"/>
          <p:cNvPicPr preferRelativeResize="0"/>
          <p:nvPr/>
        </p:nvPicPr>
        <p:blipFill rotWithShape="1">
          <a:blip r:embed="rId3">
            <a:alphaModFix/>
          </a:blip>
          <a:srcRect b="11350" l="1213" r="23423" t="1404"/>
          <a:stretch/>
        </p:blipFill>
        <p:spPr>
          <a:xfrm>
            <a:off x="468763" y="1296637"/>
            <a:ext cx="3416474" cy="2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efcdbf3d55_0_221"/>
          <p:cNvPicPr preferRelativeResize="0"/>
          <p:nvPr/>
        </p:nvPicPr>
        <p:blipFill rotWithShape="1">
          <a:blip r:embed="rId4">
            <a:alphaModFix/>
          </a:blip>
          <a:srcRect b="10352" l="1439" r="23569" t="2729"/>
          <a:stretch/>
        </p:blipFill>
        <p:spPr>
          <a:xfrm>
            <a:off x="5146250" y="1298334"/>
            <a:ext cx="3416448" cy="279973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efcdbf3d55_0_221"/>
          <p:cNvSpPr/>
          <p:nvPr/>
        </p:nvSpPr>
        <p:spPr>
          <a:xfrm>
            <a:off x="177850" y="5445650"/>
            <a:ext cx="132600" cy="1287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efcdbf3d55_0_221"/>
          <p:cNvSpPr/>
          <p:nvPr/>
        </p:nvSpPr>
        <p:spPr>
          <a:xfrm>
            <a:off x="177850" y="5710100"/>
            <a:ext cx="132600" cy="1287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efcdbf3d55_0_221"/>
          <p:cNvSpPr txBox="1"/>
          <p:nvPr/>
        </p:nvSpPr>
        <p:spPr>
          <a:xfrm>
            <a:off x="386300" y="530990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 gain</a:t>
            </a:r>
            <a:endParaRPr/>
          </a:p>
        </p:txBody>
      </p:sp>
      <p:sp>
        <p:nvSpPr>
          <p:cNvPr id="700" name="Google Shape;700;gefcdbf3d55_0_221"/>
          <p:cNvSpPr txBox="1"/>
          <p:nvPr/>
        </p:nvSpPr>
        <p:spPr>
          <a:xfrm>
            <a:off x="386300" y="557435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 change</a:t>
            </a:r>
            <a:endParaRPr/>
          </a:p>
        </p:txBody>
      </p:sp>
      <p:sp>
        <p:nvSpPr>
          <p:cNvPr id="701" name="Google Shape;701;gefcdbf3d55_0_221"/>
          <p:cNvSpPr/>
          <p:nvPr/>
        </p:nvSpPr>
        <p:spPr>
          <a:xfrm>
            <a:off x="177850" y="5907413"/>
            <a:ext cx="132600" cy="1287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efcdbf3d55_0_221"/>
          <p:cNvSpPr txBox="1"/>
          <p:nvPr/>
        </p:nvSpPr>
        <p:spPr>
          <a:xfrm>
            <a:off x="386300" y="5771663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Forest loss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fcdbf3d55_0_164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Conclusion</a:t>
            </a:r>
            <a:endParaRPr sz="2500"/>
          </a:p>
        </p:txBody>
      </p:sp>
      <p:sp>
        <p:nvSpPr>
          <p:cNvPr id="708" name="Google Shape;708;gefcdbf3d55_0_164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U-Net classification is a good option for ad-hoc classifications.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The tuning parameters of this experiment included the kernel size, and the training dataset size and the diversity of the patches.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The overall accuracies of the whole experiment were 0.98 and 0.96. depending on the configuration.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-IT"/>
              <a:t>Possible future work can include the analysis of other FCNN architectures, optimizers, loss functions and,in general, any parameters and design choices considered.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efcdbf3d55_0_164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cdbf3d55_0_18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Introduction and case of study</a:t>
            </a:r>
            <a:endParaRPr sz="2500"/>
          </a:p>
        </p:txBody>
      </p:sp>
      <p:sp>
        <p:nvSpPr>
          <p:cNvPr id="464" name="Google Shape;464;gefcdbf3d55_0_18"/>
          <p:cNvSpPr txBox="1"/>
          <p:nvPr>
            <p:ph idx="1" type="body"/>
          </p:nvPr>
        </p:nvSpPr>
        <p:spPr>
          <a:xfrm>
            <a:off x="69450" y="1810300"/>
            <a:ext cx="3715500" cy="3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2100"/>
              <a:t>Land cover classification.</a:t>
            </a:r>
            <a:endParaRPr sz="21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2100"/>
              <a:t>Area of </a:t>
            </a:r>
            <a:r>
              <a:rPr lang="it-IT" sz="2100"/>
              <a:t>interest</a:t>
            </a:r>
            <a:r>
              <a:rPr lang="it-IT" sz="2100"/>
              <a:t> (AOI) in the state of Pará, </a:t>
            </a:r>
            <a:r>
              <a:rPr lang="it-IT" sz="2100"/>
              <a:t>first in forest loss with 14.8Mha between 2001 to 2020.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it-IT" sz="2100"/>
              <a:t>AOI has ≅ 49118 km².</a:t>
            </a:r>
            <a:endParaRPr sz="21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2100"/>
              <a:t>20-year monitoring period, every 5 years.</a:t>
            </a:r>
            <a:endParaRPr sz="2100"/>
          </a:p>
        </p:txBody>
      </p:sp>
      <p:sp>
        <p:nvSpPr>
          <p:cNvPr id="465" name="Google Shape;465;gefcdbf3d55_0_18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efcdbf3d5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375" y="1810306"/>
            <a:ext cx="5056000" cy="284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efcdbf3d55_0_18"/>
          <p:cNvSpPr txBox="1"/>
          <p:nvPr>
            <p:ph idx="1" type="body"/>
          </p:nvPr>
        </p:nvSpPr>
        <p:spPr>
          <a:xfrm>
            <a:off x="4469125" y="4807325"/>
            <a:ext cx="4018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AOI in the state of Pará, Brazil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fcdbf3d55_0_24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Satellite imagery</a:t>
            </a:r>
            <a:endParaRPr sz="2500"/>
          </a:p>
        </p:txBody>
      </p:sp>
      <p:sp>
        <p:nvSpPr>
          <p:cNvPr id="473" name="Google Shape;473;gefcdbf3d55_0_24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Composite images from May to August, using </a:t>
            </a:r>
            <a:r>
              <a:rPr lang="it-IT"/>
              <a:t>the</a:t>
            </a:r>
            <a:r>
              <a:rPr lang="it-IT"/>
              <a:t> RGB and NIR bands.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Landsat 5 (continuity)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t-IT"/>
              <a:t>30 meter spatial resolution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Landsat 8 </a:t>
            </a:r>
            <a:r>
              <a:rPr lang="it-IT"/>
              <a:t>(continuity)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t-IT"/>
              <a:t>30 meter spatial resolution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Sentinel 2 (spatial resolution)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it-IT"/>
              <a:t>10 meter spatial resolution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74" name="Google Shape;474;gefcdbf3d55_0_24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6dab563f9ba431_0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Tools and technologies</a:t>
            </a:r>
            <a:endParaRPr sz="2500"/>
          </a:p>
        </p:txBody>
      </p:sp>
      <p:sp>
        <p:nvSpPr>
          <p:cNvPr id="480" name="Google Shape;480;ge6dab563f9ba431_0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Tools and technologies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Google Earth Engine, raw and classified data source.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Google Colaboratory, IDE to run the scripts written in Python.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TensorFlow and Keras, used to define the U-Net model, train, and predict.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Google Cloud Storage and Google Drive, to store the assets and models.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QGIS, to validate the classifications.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AcaTaMa plugin, to generate the training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81" name="Google Shape;481;ge6dab563f9ba431_0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fcdbf3d55_0_33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/>
              <a:t>Methodology - U-Net Fully Convolutional Neural Network</a:t>
            </a:r>
            <a:endParaRPr sz="2500"/>
          </a:p>
        </p:txBody>
      </p:sp>
      <p:sp>
        <p:nvSpPr>
          <p:cNvPr id="487" name="Google Shape;487;gefcdbf3d55_0_33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88" name="Google Shape;488;gefcdbf3d55_0_33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gefcdbf3d5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7" y="1496037"/>
            <a:ext cx="8601045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fcdbf3d55_0_48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000"/>
              <a:buFont typeface="Arial"/>
              <a:buNone/>
            </a:pPr>
            <a:r>
              <a:rPr lang="it-IT" sz="25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Methodology - U-Net Fully Convolutional Neural Network</a:t>
            </a:r>
            <a:endParaRPr sz="2500"/>
          </a:p>
        </p:txBody>
      </p:sp>
      <p:sp>
        <p:nvSpPr>
          <p:cNvPr id="495" name="Google Shape;495;gefcdbf3d55_0_48"/>
          <p:cNvSpPr txBox="1"/>
          <p:nvPr>
            <p:ph idx="1" type="body"/>
          </p:nvPr>
        </p:nvSpPr>
        <p:spPr>
          <a:xfrm>
            <a:off x="177850" y="1583425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Loss </a:t>
            </a:r>
            <a:r>
              <a:rPr lang="it-IT"/>
              <a:t>functions and optimizer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Cross-entropy loss function: </a:t>
            </a:r>
            <a:r>
              <a:rPr lang="it-IT"/>
              <a:t>outputs a l</a:t>
            </a:r>
            <a:r>
              <a:rPr b="1" lang="it-IT"/>
              <a:t>ogarithmic score proportional to the difference between </a:t>
            </a:r>
            <a:r>
              <a:rPr lang="it-IT"/>
              <a:t>the true and expected </a:t>
            </a:r>
            <a:r>
              <a:rPr b="1" lang="it-IT"/>
              <a:t>values</a:t>
            </a:r>
            <a:r>
              <a:rPr lang="it-IT"/>
              <a:t>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Dice or Sørensen loss function: computes the </a:t>
            </a:r>
            <a:r>
              <a:rPr b="1" lang="it-IT"/>
              <a:t>similarity between the predictions</a:t>
            </a:r>
            <a:r>
              <a:rPr lang="it-IT"/>
              <a:t> performed by the model and the true values of the testing samples.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Adaptive Moment Estimation (</a:t>
            </a:r>
            <a:r>
              <a:rPr lang="it-IT"/>
              <a:t>Adam) optimizer: computes </a:t>
            </a:r>
            <a:r>
              <a:rPr b="1" lang="it-IT"/>
              <a:t>individual adaptive learning rates</a:t>
            </a:r>
            <a:r>
              <a:rPr lang="it-IT"/>
              <a:t> for different </a:t>
            </a:r>
            <a:r>
              <a:rPr b="1" lang="it-IT"/>
              <a:t>p</a:t>
            </a:r>
            <a:r>
              <a:rPr b="1" lang="it-IT"/>
              <a:t>arameters</a:t>
            </a:r>
            <a:r>
              <a:rPr lang="it-IT"/>
              <a:t> from estimates of </a:t>
            </a:r>
            <a:r>
              <a:rPr b="1" lang="it-IT"/>
              <a:t>first</a:t>
            </a:r>
            <a:r>
              <a:rPr lang="it-IT"/>
              <a:t> and s</a:t>
            </a:r>
            <a:r>
              <a:rPr b="1" lang="it-IT"/>
              <a:t>econd moments of the gradients</a:t>
            </a:r>
            <a:r>
              <a:rPr lang="it-IT"/>
              <a:t>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efcdbf3d55_0_48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fcdbf3d55_0_39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Methodology - preprocessing</a:t>
            </a:r>
            <a:endParaRPr sz="2500"/>
          </a:p>
        </p:txBody>
      </p:sp>
      <p:sp>
        <p:nvSpPr>
          <p:cNvPr id="502" name="Google Shape;502;gefcdbf3d55_0_39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03" name="Google Shape;503;gefcdbf3d55_0_39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gefcdbf3d5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0" y="1374529"/>
            <a:ext cx="8581200" cy="475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fcdbf3d55_0_57"/>
          <p:cNvSpPr txBox="1"/>
          <p:nvPr>
            <p:ph type="title"/>
          </p:nvPr>
        </p:nvSpPr>
        <p:spPr>
          <a:xfrm>
            <a:off x="281400" y="315847"/>
            <a:ext cx="8581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500"/>
              <a:t>Methodology - training</a:t>
            </a:r>
            <a:endParaRPr sz="2500"/>
          </a:p>
        </p:txBody>
      </p:sp>
      <p:sp>
        <p:nvSpPr>
          <p:cNvPr id="510" name="Google Shape;510;gefcdbf3d55_0_57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511" name="Google Shape;511;gefcdbf3d55_0_57"/>
          <p:cNvSpPr/>
          <p:nvPr/>
        </p:nvSpPr>
        <p:spPr>
          <a:xfrm>
            <a:off x="177850" y="6369175"/>
            <a:ext cx="3045000" cy="279300"/>
          </a:xfrm>
          <a:prstGeom prst="rect">
            <a:avLst/>
          </a:prstGeom>
          <a:solidFill>
            <a:srgbClr val="728FA5"/>
          </a:solidFill>
          <a:ln cap="flat" cmpd="sng" w="9525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gefcdbf3d55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" y="1857925"/>
            <a:ext cx="8996599" cy="4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</cp:coreProperties>
</file>